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Playfair Displ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PlayfairDispl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3395e9f3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3395e9f3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26a41c13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26a41c13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26a41c13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26a41c13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26a41c1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26a41c1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3460e474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3460e474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3460e474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3460e474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26a41c1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26a41c1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50">
                <a:solidFill>
                  <a:srgbClr val="1E2D31"/>
                </a:solidFill>
                <a:highlight>
                  <a:schemeClr val="lt1"/>
                </a:highlight>
                <a:latin typeface="Times New Roman"/>
                <a:ea typeface="Times New Roman"/>
                <a:cs typeface="Times New Roman"/>
                <a:sym typeface="Times New Roman"/>
              </a:rPr>
              <a:t>After creating the dataframe that was specific to just California locations, we are now able to see if there are significant differences in levels of PM 2.5 for California between different latitudes. Based on the first visual there is really no correlation between the arithmetic means and latitudes in California. This highlights that the latitude does not affect the level of PM 2.5 in California. The second visual shows the correlation between the first max values recorded and the fourth/final max values recorded for the specific site. Based on the visual there is a strong positive correlation which can tell us that depending on the size of first max value it can be projected that the fourth max value will have a similar size.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3460e474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3460e474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26a41c1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26a41c1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26a41c13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26a41c13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3460e47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3460e47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26a41c13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26a41c13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32f288a0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32f288a0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26bdd4a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26bdd4a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3395e9f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3395e9f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3395e9f3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3395e9f3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2040"/>
              <a:t>Spatial and </a:t>
            </a:r>
            <a:r>
              <a:rPr lang="en" sz="2040"/>
              <a:t>T</a:t>
            </a:r>
            <a:r>
              <a:rPr b="1" lang="en" sz="2040"/>
              <a:t>emporal </a:t>
            </a:r>
            <a:r>
              <a:rPr lang="en" sz="2040"/>
              <a:t>V</a:t>
            </a:r>
            <a:r>
              <a:rPr b="1" lang="en" sz="2040"/>
              <a:t>ariability of </a:t>
            </a:r>
            <a:r>
              <a:rPr lang="en" sz="2040"/>
              <a:t>A</a:t>
            </a:r>
            <a:r>
              <a:rPr b="1" lang="en" sz="2040"/>
              <a:t>mbient </a:t>
            </a:r>
            <a:r>
              <a:rPr lang="en" sz="2040"/>
              <a:t>P</a:t>
            </a:r>
            <a:r>
              <a:rPr b="1" lang="en" sz="2040"/>
              <a:t>articulate </a:t>
            </a:r>
            <a:r>
              <a:rPr lang="en" sz="2040"/>
              <a:t>M</a:t>
            </a:r>
            <a:r>
              <a:rPr b="1" lang="en" sz="2040"/>
              <a:t>atter in California, Texas, and New York</a:t>
            </a:r>
            <a:endParaRPr sz="2040"/>
          </a:p>
        </p:txBody>
      </p:sp>
      <p:sp>
        <p:nvSpPr>
          <p:cNvPr id="60" name="Google Shape;60;p13"/>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fontScale="70000"/>
          </a:bodyPr>
          <a:lstStyle/>
          <a:p>
            <a:pPr indent="0" lvl="0" marL="0" rtl="0" algn="ctr">
              <a:lnSpc>
                <a:spcPct val="90000"/>
              </a:lnSpc>
              <a:spcBef>
                <a:spcPts val="0"/>
              </a:spcBef>
              <a:spcAft>
                <a:spcPts val="0"/>
              </a:spcAft>
              <a:buSzPct val="48163"/>
              <a:buNone/>
            </a:pPr>
            <a:r>
              <a:rPr lang="en" sz="1770"/>
              <a:t>Analysis Conducted by Jordan Janer, Farimah Shirmohammadi, Christine Newkirk, and John Stauffer </a:t>
            </a:r>
            <a:endParaRPr sz="177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692038" y="0"/>
            <a:ext cx="7575676"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0" y="1445497"/>
            <a:ext cx="9144001" cy="22525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4"/>
          <p:cNvPicPr preferRelativeResize="0"/>
          <p:nvPr/>
        </p:nvPicPr>
        <p:blipFill>
          <a:blip r:embed="rId3">
            <a:alphaModFix/>
          </a:blip>
          <a:stretch>
            <a:fillRect/>
          </a:stretch>
        </p:blipFill>
        <p:spPr>
          <a:xfrm>
            <a:off x="2657999" y="481387"/>
            <a:ext cx="6271100" cy="4180725"/>
          </a:xfrm>
          <a:prstGeom prst="rect">
            <a:avLst/>
          </a:prstGeom>
          <a:noFill/>
          <a:ln>
            <a:noFill/>
          </a:ln>
        </p:spPr>
      </p:pic>
      <p:sp>
        <p:nvSpPr>
          <p:cNvPr id="130" name="Google Shape;130;p24"/>
          <p:cNvSpPr txBox="1"/>
          <p:nvPr/>
        </p:nvSpPr>
        <p:spPr>
          <a:xfrm>
            <a:off x="385775" y="846525"/>
            <a:ext cx="2272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Q1: 8.03 ug/m3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Q2: 7.15 ug/m3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Q3: 14.72 ug/m3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Q4: 12.03 ug/m3</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5"/>
          <p:cNvPicPr preferRelativeResize="0"/>
          <p:nvPr/>
        </p:nvPicPr>
        <p:blipFill>
          <a:blip r:embed="rId3">
            <a:alphaModFix/>
          </a:blip>
          <a:stretch>
            <a:fillRect/>
          </a:stretch>
        </p:blipFill>
        <p:spPr>
          <a:xfrm>
            <a:off x="2156225" y="302400"/>
            <a:ext cx="6858000" cy="4114800"/>
          </a:xfrm>
          <a:prstGeom prst="rect">
            <a:avLst/>
          </a:prstGeom>
          <a:noFill/>
          <a:ln>
            <a:noFill/>
          </a:ln>
        </p:spPr>
      </p:pic>
      <p:sp>
        <p:nvSpPr>
          <p:cNvPr id="136" name="Google Shape;136;p25"/>
          <p:cNvSpPr txBox="1"/>
          <p:nvPr/>
        </p:nvSpPr>
        <p:spPr>
          <a:xfrm>
            <a:off x="192900" y="433500"/>
            <a:ext cx="26145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Q1: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25 Percentile = 5.98 ug/m3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Median = 7.37 ug/m3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75 Percentile: 9.75 ug/m3</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Q2: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25th Percentile: 5.19 ug/m3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Median: 6.77 ug/m3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75th Percentile: 8.91 ug/m3</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Q3: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25th Percentile: 10.02 ug/m3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Median: 12.74 ug/m3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75th Percentile: 18.25 ug/m3</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Q4:</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25th Percentile: 7.41 ug/m3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Median: 10 ug/m3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75th Percentile: 15.29 ug/m3</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6"/>
          <p:cNvPicPr preferRelativeResize="0"/>
          <p:nvPr/>
        </p:nvPicPr>
        <p:blipFill>
          <a:blip r:embed="rId3">
            <a:alphaModFix/>
          </a:blip>
          <a:stretch>
            <a:fillRect/>
          </a:stretch>
        </p:blipFill>
        <p:spPr>
          <a:xfrm>
            <a:off x="0" y="333860"/>
            <a:ext cx="9144001" cy="43313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7"/>
          <p:cNvPicPr preferRelativeResize="0"/>
          <p:nvPr/>
        </p:nvPicPr>
        <p:blipFill>
          <a:blip r:embed="rId3">
            <a:alphaModFix/>
          </a:blip>
          <a:stretch>
            <a:fillRect/>
          </a:stretch>
        </p:blipFill>
        <p:spPr>
          <a:xfrm>
            <a:off x="-8153" y="398025"/>
            <a:ext cx="9160314" cy="4347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8"/>
          <p:cNvPicPr preferRelativeResize="0"/>
          <p:nvPr/>
        </p:nvPicPr>
        <p:blipFill rotWithShape="1">
          <a:blip r:embed="rId3">
            <a:alphaModFix/>
          </a:blip>
          <a:srcRect b="0" l="0" r="0" t="0"/>
          <a:stretch/>
        </p:blipFill>
        <p:spPr>
          <a:xfrm>
            <a:off x="4707744" y="1467500"/>
            <a:ext cx="4380707" cy="3578450"/>
          </a:xfrm>
          <a:prstGeom prst="rect">
            <a:avLst/>
          </a:prstGeom>
          <a:noFill/>
          <a:ln>
            <a:noFill/>
          </a:ln>
        </p:spPr>
      </p:pic>
      <p:pic>
        <p:nvPicPr>
          <p:cNvPr id="152" name="Google Shape;152;p28"/>
          <p:cNvPicPr preferRelativeResize="0"/>
          <p:nvPr/>
        </p:nvPicPr>
        <p:blipFill>
          <a:blip r:embed="rId4">
            <a:alphaModFix/>
          </a:blip>
          <a:stretch>
            <a:fillRect/>
          </a:stretch>
        </p:blipFill>
        <p:spPr>
          <a:xfrm>
            <a:off x="0" y="1467507"/>
            <a:ext cx="4270724" cy="3578445"/>
          </a:xfrm>
          <a:prstGeom prst="rect">
            <a:avLst/>
          </a:prstGeom>
          <a:noFill/>
          <a:ln>
            <a:noFill/>
          </a:ln>
        </p:spPr>
      </p:pic>
      <p:pic>
        <p:nvPicPr>
          <p:cNvPr id="153" name="Google Shape;153;p28"/>
          <p:cNvPicPr preferRelativeResize="0"/>
          <p:nvPr/>
        </p:nvPicPr>
        <p:blipFill>
          <a:blip r:embed="rId5">
            <a:alphaModFix/>
          </a:blip>
          <a:stretch>
            <a:fillRect/>
          </a:stretch>
        </p:blipFill>
        <p:spPr>
          <a:xfrm>
            <a:off x="4572000" y="0"/>
            <a:ext cx="4572002" cy="1467500"/>
          </a:xfrm>
          <a:prstGeom prst="rect">
            <a:avLst/>
          </a:prstGeom>
          <a:noFill/>
          <a:ln>
            <a:noFill/>
          </a:ln>
        </p:spPr>
      </p:pic>
      <p:pic>
        <p:nvPicPr>
          <p:cNvPr id="154" name="Google Shape;154;p28"/>
          <p:cNvPicPr preferRelativeResize="0"/>
          <p:nvPr/>
        </p:nvPicPr>
        <p:blipFill>
          <a:blip r:embed="rId6">
            <a:alphaModFix/>
          </a:blip>
          <a:stretch>
            <a:fillRect/>
          </a:stretch>
        </p:blipFill>
        <p:spPr>
          <a:xfrm>
            <a:off x="0" y="0"/>
            <a:ext cx="4380701" cy="146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60" name="Google Shape;16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34327" lvl="0" marL="457200" rtl="0" algn="l">
              <a:lnSpc>
                <a:spcPct val="115000"/>
              </a:lnSpc>
              <a:spcBef>
                <a:spcPts val="0"/>
              </a:spcBef>
              <a:spcAft>
                <a:spcPts val="0"/>
              </a:spcAft>
              <a:buSzPct val="100000"/>
              <a:buAutoNum type="arabicPeriod"/>
            </a:pPr>
            <a:r>
              <a:rPr lang="en"/>
              <a:t>Based on the findings for just California, there is no difference in air quality based on latitude reported. California has bad air quality in all areas. The first reported values and the fourth reported values from each site does not have any significant change meaning the air quality is </a:t>
            </a:r>
            <a:r>
              <a:rPr lang="en"/>
              <a:t>consistently</a:t>
            </a:r>
            <a:r>
              <a:rPr lang="en"/>
              <a:t> unhealthy with little </a:t>
            </a:r>
            <a:r>
              <a:rPr lang="en"/>
              <a:t>fluctuation</a:t>
            </a:r>
            <a:r>
              <a:rPr lang="en"/>
              <a:t>.</a:t>
            </a:r>
            <a:endParaRPr/>
          </a:p>
          <a:p>
            <a:pPr indent="-334327" lvl="0" marL="457200" rtl="0" algn="l">
              <a:lnSpc>
                <a:spcPct val="115000"/>
              </a:lnSpc>
              <a:spcBef>
                <a:spcPts val="1000"/>
              </a:spcBef>
              <a:spcAft>
                <a:spcPts val="0"/>
              </a:spcAft>
              <a:buSzPct val="100000"/>
              <a:buAutoNum type="arabicPeriod"/>
            </a:pPr>
            <a:r>
              <a:rPr lang="en"/>
              <a:t>Based on the </a:t>
            </a:r>
            <a:r>
              <a:rPr lang="en"/>
              <a:t>findings for quarterly data, it seems that there is an effect of time of year on PM2.5 concentrations. In Q3, there will be the highest concentrations while it will be the lowest in Q2.</a:t>
            </a:r>
            <a:endParaRPr/>
          </a:p>
          <a:p>
            <a:pPr indent="-334327" lvl="0" marL="457200" rtl="0" algn="l">
              <a:lnSpc>
                <a:spcPct val="115000"/>
              </a:lnSpc>
              <a:spcBef>
                <a:spcPts val="1000"/>
              </a:spcBef>
              <a:spcAft>
                <a:spcPts val="0"/>
              </a:spcAft>
              <a:buSzPct val="100000"/>
              <a:buAutoNum type="arabicPeriod"/>
            </a:pPr>
            <a:r>
              <a:rPr lang="en"/>
              <a:t>The rural areas of the states have better air quality, and the air quality is best in Spring.</a:t>
            </a:r>
            <a:endParaRPr/>
          </a:p>
          <a:p>
            <a:pPr indent="0" lvl="0" marL="0" rtl="0" algn="l">
              <a:lnSpc>
                <a:spcPct val="115000"/>
              </a:lnSpc>
              <a:spcBef>
                <a:spcPts val="1000"/>
              </a:spcBef>
              <a:spcAft>
                <a:spcPts val="10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152400" y="347350"/>
            <a:ext cx="8839199" cy="3507766"/>
          </a:xfrm>
          <a:prstGeom prst="rect">
            <a:avLst/>
          </a:prstGeom>
          <a:noFill/>
          <a:ln>
            <a:noFill/>
          </a:ln>
        </p:spPr>
      </p:pic>
      <p:pic>
        <p:nvPicPr>
          <p:cNvPr id="66" name="Google Shape;66;p14"/>
          <p:cNvPicPr preferRelativeResize="0"/>
          <p:nvPr/>
        </p:nvPicPr>
        <p:blipFill>
          <a:blip r:embed="rId4">
            <a:alphaModFix/>
          </a:blip>
          <a:stretch>
            <a:fillRect/>
          </a:stretch>
        </p:blipFill>
        <p:spPr>
          <a:xfrm>
            <a:off x="285650" y="2158763"/>
            <a:ext cx="3762799" cy="2695400"/>
          </a:xfrm>
          <a:prstGeom prst="rect">
            <a:avLst/>
          </a:prstGeom>
          <a:noFill/>
          <a:ln>
            <a:noFill/>
          </a:ln>
        </p:spPr>
      </p:pic>
      <p:sp>
        <p:nvSpPr>
          <p:cNvPr id="67" name="Google Shape;67;p14"/>
          <p:cNvSpPr txBox="1"/>
          <p:nvPr/>
        </p:nvSpPr>
        <p:spPr>
          <a:xfrm>
            <a:off x="550" y="-92125"/>
            <a:ext cx="7345200" cy="80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2400">
                <a:solidFill>
                  <a:srgbClr val="202124"/>
                </a:solidFill>
              </a:rPr>
              <a:t>Background: PM definition</a:t>
            </a:r>
            <a:endParaRPr b="1" sz="2400">
              <a:solidFill>
                <a:srgbClr val="202124"/>
              </a:solidFill>
            </a:endParaRPr>
          </a:p>
          <a:p>
            <a:pPr indent="0" lvl="0" marL="0" rtl="0" algn="l">
              <a:spcBef>
                <a:spcPts val="0"/>
              </a:spcBef>
              <a:spcAft>
                <a:spcPts val="0"/>
              </a:spcAft>
              <a:buNone/>
            </a:pPr>
            <a:r>
              <a:t/>
            </a:r>
            <a:endParaRPr sz="1300"/>
          </a:p>
        </p:txBody>
      </p:sp>
      <p:pic>
        <p:nvPicPr>
          <p:cNvPr id="68" name="Google Shape;68;p14"/>
          <p:cNvPicPr preferRelativeResize="0"/>
          <p:nvPr/>
        </p:nvPicPr>
        <p:blipFill>
          <a:blip r:embed="rId5">
            <a:alphaModFix/>
          </a:blip>
          <a:stretch>
            <a:fillRect/>
          </a:stretch>
        </p:blipFill>
        <p:spPr>
          <a:xfrm>
            <a:off x="5147825" y="2651877"/>
            <a:ext cx="3285601" cy="2395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Are there differences between California, New York, and Texas in PM2.5 concentrations?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Are there significant differences in PM2.5 concentrations for California between different latitudes? </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Are there any seasonal trends or trends throughout the year in PM2.5?</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Used For The Analysis</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20000"/>
              </a:lnSpc>
              <a:spcBef>
                <a:spcPts val="2400"/>
              </a:spcBef>
              <a:spcAft>
                <a:spcPts val="0"/>
              </a:spcAft>
              <a:buNone/>
            </a:pPr>
            <a:r>
              <a:rPr b="1" lang="en" sz="2300">
                <a:solidFill>
                  <a:srgbClr val="1B1B1B"/>
                </a:solidFill>
                <a:highlight>
                  <a:srgbClr val="FFFFFF"/>
                </a:highlight>
                <a:latin typeface="Georgia"/>
                <a:ea typeface="Georgia"/>
                <a:cs typeface="Georgia"/>
                <a:sym typeface="Georgia"/>
              </a:rPr>
              <a:t>US-EPA’s Air Quality System (AQS) API</a:t>
            </a:r>
            <a:endParaRPr b="1" sz="2300">
              <a:solidFill>
                <a:srgbClr val="1B1B1B"/>
              </a:solidFill>
              <a:highlight>
                <a:srgbClr val="FFFFFF"/>
              </a:highlight>
              <a:latin typeface="Georgia"/>
              <a:ea typeface="Georgia"/>
              <a:cs typeface="Georgia"/>
              <a:sym typeface="Georgia"/>
            </a:endParaRPr>
          </a:p>
          <a:p>
            <a:pPr indent="0" lvl="0" marL="0" rtl="0" algn="l">
              <a:spcBef>
                <a:spcPts val="600"/>
              </a:spcBef>
              <a:spcAft>
                <a:spcPts val="0"/>
              </a:spcAft>
              <a:buNone/>
            </a:pPr>
            <a:r>
              <a:rPr lang="en" sz="1450">
                <a:solidFill>
                  <a:srgbClr val="1B1B1B"/>
                </a:solidFill>
                <a:highlight>
                  <a:srgbClr val="FFFFFF"/>
                </a:highlight>
                <a:latin typeface="Roboto"/>
                <a:ea typeface="Roboto"/>
                <a:cs typeface="Roboto"/>
                <a:sym typeface="Roboto"/>
              </a:rPr>
              <a:t>The Air Quality System (AQS) contains ambient air pollution data collected by EPA, state, local, and tribal air pollution control agencies from over thousands of monitors.  </a:t>
            </a:r>
            <a:endParaRPr sz="1450">
              <a:solidFill>
                <a:srgbClr val="1B1B1B"/>
              </a:solidFill>
              <a:highlight>
                <a:srgbClr val="FFFFFF"/>
              </a:highlight>
              <a:latin typeface="Roboto"/>
              <a:ea typeface="Roboto"/>
              <a:cs typeface="Roboto"/>
              <a:sym typeface="Roboto"/>
            </a:endParaRPr>
          </a:p>
          <a:p>
            <a:pPr indent="0" lvl="0" marL="0" rtl="0" algn="l">
              <a:spcBef>
                <a:spcPts val="1200"/>
              </a:spcBef>
              <a:spcAft>
                <a:spcPts val="0"/>
              </a:spcAft>
              <a:buNone/>
            </a:pPr>
            <a:r>
              <a:rPr lang="en" sz="1450">
                <a:solidFill>
                  <a:srgbClr val="1B1B1B"/>
                </a:solidFill>
                <a:highlight>
                  <a:srgbClr val="FFFFFF"/>
                </a:highlight>
                <a:latin typeface="Roboto"/>
                <a:ea typeface="Roboto"/>
                <a:cs typeface="Roboto"/>
                <a:sym typeface="Roboto"/>
              </a:rPr>
              <a:t>For the purpose of this analysis we only looked at PM2.5 levels in three states: CA, NY and TX</a:t>
            </a:r>
            <a:endParaRPr sz="1450">
              <a:solidFill>
                <a:srgbClr val="1B1B1B"/>
              </a:solidFill>
              <a:highlight>
                <a:srgbClr val="FFFFFF"/>
              </a:highlight>
              <a:latin typeface="Roboto"/>
              <a:ea typeface="Roboto"/>
              <a:cs typeface="Roboto"/>
              <a:sym typeface="Roboto"/>
            </a:endParaRPr>
          </a:p>
          <a:p>
            <a:pPr indent="-320675" lvl="0" marL="457200" rtl="0" algn="l">
              <a:lnSpc>
                <a:spcPct val="150000"/>
              </a:lnSpc>
              <a:spcBef>
                <a:spcPts val="1200"/>
              </a:spcBef>
              <a:spcAft>
                <a:spcPts val="0"/>
              </a:spcAft>
              <a:buClr>
                <a:srgbClr val="1B1B1B"/>
              </a:buClr>
              <a:buSzPts val="1450"/>
              <a:buFont typeface="Roboto"/>
              <a:buChar char="●"/>
            </a:pPr>
            <a:r>
              <a:rPr lang="en" sz="1450">
                <a:solidFill>
                  <a:srgbClr val="1B1B1B"/>
                </a:solidFill>
                <a:highlight>
                  <a:srgbClr val="FFFFFF"/>
                </a:highlight>
                <a:latin typeface="Roboto"/>
                <a:ea typeface="Roboto"/>
                <a:cs typeface="Roboto"/>
                <a:sym typeface="Roboto"/>
              </a:rPr>
              <a:t>Daily</a:t>
            </a:r>
            <a:endParaRPr sz="1450">
              <a:solidFill>
                <a:srgbClr val="1B1B1B"/>
              </a:solidFill>
              <a:highlight>
                <a:srgbClr val="FFFFFF"/>
              </a:highlight>
              <a:latin typeface="Roboto"/>
              <a:ea typeface="Roboto"/>
              <a:cs typeface="Roboto"/>
              <a:sym typeface="Roboto"/>
            </a:endParaRPr>
          </a:p>
          <a:p>
            <a:pPr indent="-320675" lvl="0" marL="457200" rtl="0" algn="l">
              <a:lnSpc>
                <a:spcPct val="150000"/>
              </a:lnSpc>
              <a:spcBef>
                <a:spcPts val="0"/>
              </a:spcBef>
              <a:spcAft>
                <a:spcPts val="0"/>
              </a:spcAft>
              <a:buClr>
                <a:srgbClr val="1B1B1B"/>
              </a:buClr>
              <a:buSzPts val="1450"/>
              <a:buFont typeface="Roboto"/>
              <a:buChar char="●"/>
            </a:pPr>
            <a:r>
              <a:rPr lang="en" sz="1450">
                <a:solidFill>
                  <a:srgbClr val="1B1B1B"/>
                </a:solidFill>
                <a:highlight>
                  <a:srgbClr val="FFFFFF"/>
                </a:highlight>
                <a:latin typeface="Roboto"/>
                <a:ea typeface="Roboto"/>
                <a:cs typeface="Roboto"/>
                <a:sym typeface="Roboto"/>
              </a:rPr>
              <a:t>Quarterly </a:t>
            </a:r>
            <a:endParaRPr sz="1450">
              <a:solidFill>
                <a:srgbClr val="1B1B1B"/>
              </a:solidFill>
              <a:highlight>
                <a:srgbClr val="FFFFFF"/>
              </a:highlight>
              <a:latin typeface="Roboto"/>
              <a:ea typeface="Roboto"/>
              <a:cs typeface="Roboto"/>
              <a:sym typeface="Roboto"/>
            </a:endParaRPr>
          </a:p>
          <a:p>
            <a:pPr indent="-320675" lvl="0" marL="457200" rtl="0" algn="l">
              <a:lnSpc>
                <a:spcPct val="150000"/>
              </a:lnSpc>
              <a:spcBef>
                <a:spcPts val="0"/>
              </a:spcBef>
              <a:spcAft>
                <a:spcPts val="0"/>
              </a:spcAft>
              <a:buClr>
                <a:srgbClr val="1B1B1B"/>
              </a:buClr>
              <a:buSzPts val="1450"/>
              <a:buFont typeface="Roboto"/>
              <a:buChar char="●"/>
            </a:pPr>
            <a:r>
              <a:rPr lang="en" sz="1450">
                <a:solidFill>
                  <a:srgbClr val="1B1B1B"/>
                </a:solidFill>
                <a:highlight>
                  <a:srgbClr val="FFFFFF"/>
                </a:highlight>
                <a:latin typeface="Roboto"/>
                <a:ea typeface="Roboto"/>
                <a:cs typeface="Roboto"/>
                <a:sym typeface="Roboto"/>
              </a:rPr>
              <a:t>Annual</a:t>
            </a:r>
            <a:endParaRPr sz="1450">
              <a:solidFill>
                <a:srgbClr val="1B1B1B"/>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350">
              <a:solidFill>
                <a:srgbClr val="1B1B1B"/>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350">
              <a:solidFill>
                <a:srgbClr val="1B1B1B"/>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1033463" y="576263"/>
            <a:ext cx="7077075" cy="399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the Data</a:t>
            </a:r>
            <a:endParaRPr/>
          </a:p>
        </p:txBody>
      </p:sp>
      <p:pic>
        <p:nvPicPr>
          <p:cNvPr id="91" name="Google Shape;91;p18"/>
          <p:cNvPicPr preferRelativeResize="0"/>
          <p:nvPr/>
        </p:nvPicPr>
        <p:blipFill>
          <a:blip r:embed="rId3">
            <a:alphaModFix/>
          </a:blip>
          <a:stretch>
            <a:fillRect/>
          </a:stretch>
        </p:blipFill>
        <p:spPr>
          <a:xfrm>
            <a:off x="90550" y="1340400"/>
            <a:ext cx="8039450" cy="1012975"/>
          </a:xfrm>
          <a:prstGeom prst="rect">
            <a:avLst/>
          </a:prstGeom>
          <a:noFill/>
          <a:ln>
            <a:noFill/>
          </a:ln>
        </p:spPr>
      </p:pic>
      <p:pic>
        <p:nvPicPr>
          <p:cNvPr id="92" name="Google Shape;92;p18"/>
          <p:cNvPicPr preferRelativeResize="0"/>
          <p:nvPr/>
        </p:nvPicPr>
        <p:blipFill>
          <a:blip r:embed="rId4">
            <a:alphaModFix/>
          </a:blip>
          <a:stretch>
            <a:fillRect/>
          </a:stretch>
        </p:blipFill>
        <p:spPr>
          <a:xfrm>
            <a:off x="90550" y="2676325"/>
            <a:ext cx="8148100" cy="2119950"/>
          </a:xfrm>
          <a:prstGeom prst="rect">
            <a:avLst/>
          </a:prstGeom>
          <a:noFill/>
          <a:ln>
            <a:noFill/>
          </a:ln>
        </p:spPr>
      </p:pic>
      <p:sp>
        <p:nvSpPr>
          <p:cNvPr id="93" name="Google Shape;93;p18"/>
          <p:cNvSpPr txBox="1"/>
          <p:nvPr>
            <p:ph idx="1" type="body"/>
          </p:nvPr>
        </p:nvSpPr>
        <p:spPr>
          <a:xfrm>
            <a:off x="311700" y="2353375"/>
            <a:ext cx="8520600" cy="3228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1200"/>
              </a:spcAft>
              <a:buNone/>
            </a:pPr>
            <a:r>
              <a:rPr lang="en"/>
              <a:t>After creating a tuple, and then a dataframe with these values, Google Maps was used to create a heatmap:</a:t>
            </a:r>
            <a:endParaRPr/>
          </a:p>
        </p:txBody>
      </p:sp>
      <p:sp>
        <p:nvSpPr>
          <p:cNvPr id="94" name="Google Shape;94;p18"/>
          <p:cNvSpPr txBox="1"/>
          <p:nvPr>
            <p:ph idx="1" type="body"/>
          </p:nvPr>
        </p:nvSpPr>
        <p:spPr>
          <a:xfrm>
            <a:off x="311700" y="1017450"/>
            <a:ext cx="8520600" cy="3228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1200"/>
              </a:spcAft>
              <a:buNone/>
            </a:pPr>
            <a:r>
              <a:rPr lang="en"/>
              <a:t>Arithmetic mean PM2.5, latitude and longitude were extracted from the CSV File: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2199000" y="251500"/>
            <a:ext cx="47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Annual Average PM 2.5 Level by Site (EPA-Annual-Data) </a:t>
            </a:r>
            <a:endParaRPr/>
          </a:p>
        </p:txBody>
      </p:sp>
      <p:sp>
        <p:nvSpPr>
          <p:cNvPr id="100" name="Google Shape;100;p19"/>
          <p:cNvSpPr txBox="1"/>
          <p:nvPr/>
        </p:nvSpPr>
        <p:spPr>
          <a:xfrm>
            <a:off x="1106375" y="4514750"/>
            <a:ext cx="656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 above heatmap shows the average annual PM2.5 concentration at each sensor for 2020.  </a:t>
            </a:r>
            <a:endParaRPr sz="1200"/>
          </a:p>
        </p:txBody>
      </p:sp>
      <p:pic>
        <p:nvPicPr>
          <p:cNvPr id="101" name="Google Shape;101;p19"/>
          <p:cNvPicPr preferRelativeResize="0"/>
          <p:nvPr/>
        </p:nvPicPr>
        <p:blipFill>
          <a:blip r:embed="rId3">
            <a:alphaModFix/>
          </a:blip>
          <a:stretch>
            <a:fillRect/>
          </a:stretch>
        </p:blipFill>
        <p:spPr>
          <a:xfrm>
            <a:off x="424000" y="597350"/>
            <a:ext cx="4817950" cy="3593975"/>
          </a:xfrm>
          <a:prstGeom prst="rect">
            <a:avLst/>
          </a:prstGeom>
          <a:noFill/>
          <a:ln>
            <a:noFill/>
          </a:ln>
        </p:spPr>
      </p:pic>
      <p:pic>
        <p:nvPicPr>
          <p:cNvPr id="102" name="Google Shape;102;p19"/>
          <p:cNvPicPr preferRelativeResize="0"/>
          <p:nvPr/>
        </p:nvPicPr>
        <p:blipFill>
          <a:blip r:embed="rId4">
            <a:alphaModFix/>
          </a:blip>
          <a:stretch>
            <a:fillRect/>
          </a:stretch>
        </p:blipFill>
        <p:spPr>
          <a:xfrm>
            <a:off x="4363063" y="2571738"/>
            <a:ext cx="4600575" cy="1857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982175" y="956800"/>
            <a:ext cx="6934000" cy="3848925"/>
          </a:xfrm>
          <a:prstGeom prst="rect">
            <a:avLst/>
          </a:prstGeom>
          <a:noFill/>
          <a:ln>
            <a:noFill/>
          </a:ln>
        </p:spPr>
      </p:pic>
      <p:sp>
        <p:nvSpPr>
          <p:cNvPr id="108" name="Google Shape;108;p20"/>
          <p:cNvSpPr txBox="1"/>
          <p:nvPr/>
        </p:nvSpPr>
        <p:spPr>
          <a:xfrm>
            <a:off x="276375" y="276375"/>
            <a:ext cx="734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Box Plots of Daily </a:t>
            </a:r>
            <a:r>
              <a:rPr b="1" lang="en" sz="1500"/>
              <a:t>PM2.5 C</a:t>
            </a:r>
            <a:r>
              <a:rPr b="1" lang="en" sz="1500"/>
              <a:t>oncentration</a:t>
            </a:r>
            <a:r>
              <a:rPr b="1" lang="en" sz="1500"/>
              <a:t> In The 3 Studied States in Year 2020</a:t>
            </a:r>
            <a:endParaRPr b="1"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1119675" y="817725"/>
            <a:ext cx="6664651" cy="4250124"/>
          </a:xfrm>
          <a:prstGeom prst="rect">
            <a:avLst/>
          </a:prstGeom>
          <a:noFill/>
          <a:ln>
            <a:noFill/>
          </a:ln>
        </p:spPr>
      </p:pic>
      <p:sp>
        <p:nvSpPr>
          <p:cNvPr id="114" name="Google Shape;114;p21"/>
          <p:cNvSpPr txBox="1"/>
          <p:nvPr/>
        </p:nvSpPr>
        <p:spPr>
          <a:xfrm>
            <a:off x="276375" y="276375"/>
            <a:ext cx="734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Box Plots of Daily Air Quality Index (AQI)</a:t>
            </a:r>
            <a:r>
              <a:rPr b="1" lang="en" sz="1500"/>
              <a:t> In The 3 Studied States in Year 2020</a:t>
            </a:r>
            <a:endParaRPr b="1"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